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1"/>
    <p:restoredTop sz="94674"/>
  </p:normalViewPr>
  <p:slideViewPr>
    <p:cSldViewPr snapToGrid="0">
      <p:cViewPr varScale="1">
        <p:scale>
          <a:sx n="165" d="100"/>
          <a:sy n="165" d="100"/>
        </p:scale>
        <p:origin x="66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62cba9dbab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62cba9dbab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2cba9dbab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2cba9dbab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62cba9dbab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62cba9dbab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62cba9dbab_3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62cba9dbab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62cba9dbab_3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62cba9dbab_3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3e7246047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3e7246047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3e7246047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3e7246047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61ae837d3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61ae837d3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62cba9dbab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62cba9dbab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62cba9dbab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62cba9dbab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62cba9dbab_4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62cba9dbab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62cba9dbab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62cba9dbab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3e7246047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3e724604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2cba9dbab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2cba9dbab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2cba9dbab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2cba9dbab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2cba9dbab_1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2cba9dbab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www.youtube.com/watch?v=DgGV3l82NTk"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youtube.com/watch?v=1YNjMxxXO-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2304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CS 4476 Project 3</a:t>
            </a:r>
            <a:endParaRPr/>
          </a:p>
        </p:txBody>
      </p:sp>
      <p:sp>
        <p:nvSpPr>
          <p:cNvPr id="55" name="Google Shape;55;p13"/>
          <p:cNvSpPr txBox="1">
            <a:spLocks noGrp="1"/>
          </p:cNvSpPr>
          <p:nvPr>
            <p:ph type="subTitle" idx="1"/>
          </p:nvPr>
        </p:nvSpPr>
        <p:spPr>
          <a:xfrm>
            <a:off x="311700" y="2320025"/>
            <a:ext cx="8520600" cy="179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Ashwin Rathie</a:t>
            </a:r>
            <a:endParaRPr dirty="0"/>
          </a:p>
          <a:p>
            <a:pPr marL="0" lvl="0" indent="0" algn="ctr" rtl="0">
              <a:spcBef>
                <a:spcPts val="0"/>
              </a:spcBef>
              <a:spcAft>
                <a:spcPts val="0"/>
              </a:spcAft>
              <a:buNone/>
            </a:pPr>
            <a:r>
              <a:rPr lang="en-US" dirty="0" err="1" smtClean="0"/>
              <a:t>Ashwin.rathie@gatech.edu</a:t>
            </a:r>
            <a:endParaRPr dirty="0"/>
          </a:p>
          <a:p>
            <a:pPr marL="0" lvl="0" indent="0" algn="ctr" rtl="0">
              <a:spcBef>
                <a:spcPts val="0"/>
              </a:spcBef>
              <a:spcAft>
                <a:spcPts val="0"/>
              </a:spcAft>
              <a:buNone/>
            </a:pPr>
            <a:r>
              <a:rPr lang="en-US" dirty="0" smtClean="0"/>
              <a:t>903281887</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257456" y="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Reflection Questions</a:t>
            </a:r>
            <a:endParaRPr dirty="0"/>
          </a:p>
        </p:txBody>
      </p:sp>
      <p:sp>
        <p:nvSpPr>
          <p:cNvPr id="113" name="Google Shape;113;p22"/>
          <p:cNvSpPr txBox="1">
            <a:spLocks noGrp="1"/>
          </p:cNvSpPr>
          <p:nvPr>
            <p:ph type="body" idx="1"/>
          </p:nvPr>
        </p:nvSpPr>
        <p:spPr>
          <a:xfrm>
            <a:off x="257456" y="478299"/>
            <a:ext cx="8520600" cy="4488908"/>
          </a:xfrm>
          <a:prstGeom prst="rect">
            <a:avLst/>
          </a:prstGeom>
        </p:spPr>
        <p:txBody>
          <a:bodyPr spcFirstLastPara="1" wrap="square" lIns="91425" tIns="91425" rIns="91425" bIns="91425" anchor="t" anchorCtr="0">
            <a:noAutofit/>
          </a:bodyPr>
          <a:lstStyle/>
          <a:p>
            <a:pPr marL="0" indent="0">
              <a:buNone/>
            </a:pPr>
            <a:r>
              <a:rPr lang="en" b="1" dirty="0"/>
              <a:t>1</a:t>
            </a:r>
            <a:r>
              <a:rPr lang="en" b="1" dirty="0" smtClean="0"/>
              <a:t>.</a:t>
            </a:r>
            <a:r>
              <a:rPr lang="en-US" dirty="0">
                <a:solidFill>
                  <a:srgbClr val="727272"/>
                </a:solidFill>
                <a:latin typeface="Noto Sans" charset="0"/>
              </a:rPr>
              <a:t> </a:t>
            </a:r>
            <a:r>
              <a:rPr lang="en-US" sz="1200" dirty="0" smtClean="0">
                <a:solidFill>
                  <a:srgbClr val="727272"/>
                </a:solidFill>
                <a:latin typeface="Noto Sans" charset="0"/>
              </a:rPr>
              <a:t>Rotating or zooming the same image essentially does not add any new information and therefore does not help with triangulation. The lines and edges are all the same after rotation and scaling, but changing the actual location and angle of the image gives new perspective.</a:t>
            </a:r>
            <a:endParaRPr sz="1200" b="1" dirty="0"/>
          </a:p>
          <a:p>
            <a:pPr marL="0" indent="0">
              <a:spcBef>
                <a:spcPts val="1600"/>
              </a:spcBef>
              <a:buNone/>
            </a:pPr>
            <a:r>
              <a:rPr lang="en" sz="1200" b="1" dirty="0"/>
              <a:t>2</a:t>
            </a:r>
            <a:r>
              <a:rPr lang="en" sz="1200" b="1" dirty="0" smtClean="0"/>
              <a:t>.</a:t>
            </a:r>
            <a:r>
              <a:rPr lang="en-US" sz="1200" dirty="0">
                <a:solidFill>
                  <a:srgbClr val="727272"/>
                </a:solidFill>
                <a:latin typeface="Noto Sans" charset="0"/>
              </a:rPr>
              <a:t> </a:t>
            </a:r>
            <a:r>
              <a:rPr lang="en-US" sz="1200" dirty="0" smtClean="0">
                <a:solidFill>
                  <a:srgbClr val="727272"/>
                </a:solidFill>
                <a:latin typeface="Noto Sans" charset="0"/>
              </a:rPr>
              <a:t>The </a:t>
            </a:r>
            <a:r>
              <a:rPr lang="en-US" sz="1200" dirty="0">
                <a:solidFill>
                  <a:srgbClr val="727272"/>
                </a:solidFill>
                <a:latin typeface="Noto Sans" charset="0"/>
              </a:rPr>
              <a:t>fundamental matrix relates the frame of one image to the frame of the other image</a:t>
            </a:r>
            <a:r>
              <a:rPr lang="en-US" sz="1200" dirty="0" smtClean="0">
                <a:solidFill>
                  <a:srgbClr val="727272"/>
                </a:solidFill>
                <a:latin typeface="Noto Sans" charset="0"/>
              </a:rPr>
              <a:t>. This is visualized by the </a:t>
            </a:r>
            <a:r>
              <a:rPr lang="en-US" sz="1200" dirty="0" err="1" smtClean="0">
                <a:solidFill>
                  <a:srgbClr val="727272"/>
                </a:solidFill>
                <a:latin typeface="Noto Sans" charset="0"/>
              </a:rPr>
              <a:t>epipolar</a:t>
            </a:r>
            <a:r>
              <a:rPr lang="en-US" sz="1200" dirty="0" smtClean="0">
                <a:solidFill>
                  <a:srgbClr val="727272"/>
                </a:solidFill>
                <a:latin typeface="Noto Sans" charset="0"/>
              </a:rPr>
              <a:t> lines in the other image, which emanate out from the point where the camera that took the other image was. Therefore, point in image 1 will fall on the </a:t>
            </a:r>
            <a:r>
              <a:rPr lang="en-US" sz="1200" dirty="0" err="1" smtClean="0">
                <a:solidFill>
                  <a:srgbClr val="727272"/>
                </a:solidFill>
                <a:latin typeface="Noto Sans" charset="0"/>
              </a:rPr>
              <a:t>epipolar</a:t>
            </a:r>
            <a:r>
              <a:rPr lang="en-US" sz="1200" dirty="0" smtClean="0">
                <a:solidFill>
                  <a:srgbClr val="727272"/>
                </a:solidFill>
                <a:latin typeface="Noto Sans" charset="0"/>
              </a:rPr>
              <a:t> lines in image 2 because the </a:t>
            </a:r>
            <a:r>
              <a:rPr lang="en-US" sz="1200" dirty="0" err="1" smtClean="0">
                <a:solidFill>
                  <a:srgbClr val="727272"/>
                </a:solidFill>
                <a:latin typeface="Noto Sans" charset="0"/>
              </a:rPr>
              <a:t>epipolar</a:t>
            </a:r>
            <a:r>
              <a:rPr lang="en-US" sz="1200" dirty="0" smtClean="0">
                <a:solidFill>
                  <a:srgbClr val="727272"/>
                </a:solidFill>
                <a:latin typeface="Noto Sans" charset="0"/>
              </a:rPr>
              <a:t> lines in image 2 emanate out from the camera that took image 1.</a:t>
            </a:r>
            <a:endParaRPr sz="1200" b="1" dirty="0"/>
          </a:p>
          <a:p>
            <a:pPr marL="0" indent="0">
              <a:spcBef>
                <a:spcPts val="1600"/>
              </a:spcBef>
              <a:buNone/>
            </a:pPr>
            <a:r>
              <a:rPr lang="en" sz="1200" b="1" dirty="0" smtClean="0"/>
              <a:t>3</a:t>
            </a:r>
            <a:r>
              <a:rPr lang="en-US" sz="1200" b="1" dirty="0" smtClean="0"/>
              <a:t>. </a:t>
            </a:r>
            <a:r>
              <a:rPr lang="en-US" sz="1200" dirty="0" smtClean="0">
                <a:solidFill>
                  <a:srgbClr val="727272"/>
                </a:solidFill>
                <a:latin typeface="Noto Sans" charset="0"/>
              </a:rPr>
              <a:t>The </a:t>
            </a:r>
            <a:r>
              <a:rPr lang="en-US" sz="1200" dirty="0" err="1" smtClean="0">
                <a:solidFill>
                  <a:srgbClr val="727272"/>
                </a:solidFill>
                <a:latin typeface="Noto Sans" charset="0"/>
              </a:rPr>
              <a:t>epipoles</a:t>
            </a:r>
            <a:r>
              <a:rPr lang="en-US" sz="1200" dirty="0" smtClean="0">
                <a:solidFill>
                  <a:srgbClr val="727272"/>
                </a:solidFill>
                <a:latin typeface="Noto Sans" charset="0"/>
              </a:rPr>
              <a:t> will appear on the image at the point where the other camera lens is and the </a:t>
            </a:r>
            <a:r>
              <a:rPr lang="en-US" sz="1200" dirty="0" err="1" smtClean="0">
                <a:solidFill>
                  <a:srgbClr val="727272"/>
                </a:solidFill>
                <a:latin typeface="Noto Sans" charset="0"/>
              </a:rPr>
              <a:t>epipoalr</a:t>
            </a:r>
            <a:r>
              <a:rPr lang="en-US" sz="1200" dirty="0" smtClean="0">
                <a:solidFill>
                  <a:srgbClr val="727272"/>
                </a:solidFill>
                <a:latin typeface="Noto Sans" charset="0"/>
              </a:rPr>
              <a:t> lines will all converge at the </a:t>
            </a:r>
            <a:r>
              <a:rPr lang="en-US" sz="1200" dirty="0" err="1" smtClean="0">
                <a:solidFill>
                  <a:srgbClr val="727272"/>
                </a:solidFill>
                <a:latin typeface="Noto Sans" charset="0"/>
              </a:rPr>
              <a:t>epipoles</a:t>
            </a:r>
            <a:r>
              <a:rPr lang="en-US" sz="1200" dirty="0" smtClean="0">
                <a:solidFill>
                  <a:srgbClr val="727272"/>
                </a:solidFill>
                <a:latin typeface="Noto Sans" charset="0"/>
              </a:rPr>
              <a:t> (the camera lens of the other camera). This is because when the camera centers are within the images, the convergence point for the </a:t>
            </a:r>
            <a:r>
              <a:rPr lang="en-US" sz="1200" dirty="0" err="1" smtClean="0">
                <a:solidFill>
                  <a:srgbClr val="727272"/>
                </a:solidFill>
                <a:latin typeface="Noto Sans" charset="0"/>
              </a:rPr>
              <a:t>epipolar</a:t>
            </a:r>
            <a:r>
              <a:rPr lang="en-US" sz="1200" dirty="0" smtClean="0">
                <a:solidFill>
                  <a:srgbClr val="727272"/>
                </a:solidFill>
                <a:latin typeface="Noto Sans" charset="0"/>
              </a:rPr>
              <a:t> lines is also in the frame.</a:t>
            </a:r>
            <a:endParaRPr sz="1200" b="1" dirty="0"/>
          </a:p>
          <a:p>
            <a:pPr marL="0" indent="0">
              <a:spcBef>
                <a:spcPts val="1600"/>
              </a:spcBef>
              <a:buNone/>
            </a:pPr>
            <a:r>
              <a:rPr lang="en" sz="1200" b="1" dirty="0"/>
              <a:t>4</a:t>
            </a:r>
            <a:r>
              <a:rPr lang="en" sz="1200" b="1" dirty="0" smtClean="0"/>
              <a:t>.</a:t>
            </a:r>
            <a:r>
              <a:rPr lang="en-US" sz="1200" b="1" dirty="0" smtClean="0"/>
              <a:t> </a:t>
            </a:r>
            <a:r>
              <a:rPr lang="en-US" sz="1200" dirty="0" smtClean="0">
                <a:solidFill>
                  <a:srgbClr val="727272"/>
                </a:solidFill>
                <a:latin typeface="Noto Sans" charset="0"/>
              </a:rPr>
              <a:t>When the </a:t>
            </a:r>
            <a:r>
              <a:rPr lang="en-US" sz="1200" dirty="0" err="1" smtClean="0">
                <a:solidFill>
                  <a:srgbClr val="727272"/>
                </a:solidFill>
                <a:latin typeface="Noto Sans" charset="0"/>
              </a:rPr>
              <a:t>epipolar</a:t>
            </a:r>
            <a:r>
              <a:rPr lang="en-US" sz="1200" dirty="0" smtClean="0">
                <a:solidFill>
                  <a:srgbClr val="727272"/>
                </a:solidFill>
                <a:latin typeface="Noto Sans" charset="0"/>
              </a:rPr>
              <a:t> lines are perfectly horizontal, and therefore parallel, it mean the </a:t>
            </a:r>
            <a:r>
              <a:rPr lang="en-US" sz="1200" dirty="0" err="1" smtClean="0">
                <a:solidFill>
                  <a:srgbClr val="727272"/>
                </a:solidFill>
                <a:latin typeface="Noto Sans" charset="0"/>
              </a:rPr>
              <a:t>epipole</a:t>
            </a:r>
            <a:r>
              <a:rPr lang="en-US" sz="1200" dirty="0" smtClean="0">
                <a:solidFill>
                  <a:srgbClr val="727272"/>
                </a:solidFill>
                <a:latin typeface="Noto Sans" charset="0"/>
              </a:rPr>
              <a:t> (where the lines intersect) are infinitely far apart. Therefore, the cameras are infinitely far apart on the horizontal axis.</a:t>
            </a:r>
            <a:endParaRPr sz="1200" b="1" dirty="0" smtClean="0"/>
          </a:p>
          <a:p>
            <a:pPr marL="0" indent="0">
              <a:spcBef>
                <a:spcPts val="1600"/>
              </a:spcBef>
              <a:buNone/>
            </a:pPr>
            <a:r>
              <a:rPr lang="en" sz="1200" b="1" dirty="0" smtClean="0"/>
              <a:t>5.</a:t>
            </a:r>
            <a:r>
              <a:rPr lang="en-US" sz="1200" b="1" dirty="0" smtClean="0"/>
              <a:t> </a:t>
            </a:r>
            <a:r>
              <a:rPr lang="en-US" sz="1200" dirty="0" smtClean="0">
                <a:solidFill>
                  <a:srgbClr val="727272"/>
                </a:solidFill>
                <a:latin typeface="Noto Sans" charset="0"/>
              </a:rPr>
              <a:t>The fundamental matrix equation is </a:t>
            </a:r>
            <a:r>
              <a:rPr lang="en-US" sz="1200" dirty="0" err="1" smtClean="0">
                <a:solidFill>
                  <a:srgbClr val="727272"/>
                </a:solidFill>
                <a:latin typeface="Noto Sans" charset="0"/>
              </a:rPr>
              <a:t>x^T</a:t>
            </a:r>
            <a:r>
              <a:rPr lang="en-US" sz="1200" dirty="0" smtClean="0">
                <a:solidFill>
                  <a:srgbClr val="727272"/>
                </a:solidFill>
                <a:latin typeface="Noto Sans" charset="0"/>
              </a:rPr>
              <a:t>*F*x = 0, showing that scaling F does not invalidate the formula. Scaling the fundamental matrix in the homogenous form does not change the result.</a:t>
            </a:r>
            <a:endParaRPr sz="1200" dirty="0" smtClean="0"/>
          </a:p>
          <a:p>
            <a:pPr marL="0" indent="0">
              <a:spcBef>
                <a:spcPts val="1600"/>
              </a:spcBef>
              <a:spcAft>
                <a:spcPts val="1600"/>
              </a:spcAft>
              <a:buNone/>
            </a:pPr>
            <a:r>
              <a:rPr lang="en" sz="1200" b="1" dirty="0" smtClean="0"/>
              <a:t>6.</a:t>
            </a:r>
            <a:r>
              <a:rPr lang="en-US" sz="1200" b="1" dirty="0" smtClean="0"/>
              <a:t> </a:t>
            </a:r>
            <a:r>
              <a:rPr lang="en-US" sz="1200" dirty="0" smtClean="0"/>
              <a:t>The fundamental matrix is 3x3 and maps points to lines. It has one free axis, meaning that not all of the columns are linearly independent, only 2 of them, making the rank 2.</a:t>
            </a:r>
            <a:endParaRPr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Extra Credit: Fundamental Matrix Song</a:t>
            </a:r>
            <a:endParaRPr/>
          </a:p>
        </p:txBody>
      </p:sp>
      <p:sp>
        <p:nvSpPr>
          <p:cNvPr id="119" name="Google Shape;119;p23"/>
          <p:cNvSpPr txBox="1">
            <a:spLocks noGrp="1"/>
          </p:cNvSpPr>
          <p:nvPr>
            <p:ph type="body" idx="1"/>
          </p:nvPr>
        </p:nvSpPr>
        <p:spPr>
          <a:xfrm>
            <a:off x="311700" y="1152475"/>
            <a:ext cx="24714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Reflect on the Fundamental Matrix Song</a:t>
            </a:r>
            <a:endParaRPr dirty="0"/>
          </a:p>
          <a:p>
            <a:pPr marL="0" lvl="0" indent="0" algn="l" rtl="0">
              <a:spcBef>
                <a:spcPts val="1600"/>
              </a:spcBef>
              <a:spcAft>
                <a:spcPts val="1600"/>
              </a:spcAft>
              <a:buNone/>
            </a:pPr>
            <a:r>
              <a:rPr lang="en" dirty="0"/>
              <a:t>Link here: </a:t>
            </a:r>
            <a:r>
              <a:rPr lang="en" sz="1100" u="sng" dirty="0">
                <a:solidFill>
                  <a:schemeClr val="hlink"/>
                </a:solidFill>
                <a:hlinkClick r:id="rId3"/>
              </a:rPr>
              <a:t>https://www.youtube.com/watch?v=DgGV3l82NTk</a:t>
            </a:r>
            <a:endParaRPr dirty="0"/>
          </a:p>
        </p:txBody>
      </p:sp>
      <p:sp>
        <p:nvSpPr>
          <p:cNvPr id="120" name="Google Shape;120;p23"/>
          <p:cNvSpPr txBox="1">
            <a:spLocks noGrp="1"/>
          </p:cNvSpPr>
          <p:nvPr>
            <p:ph type="body" idx="2"/>
          </p:nvPr>
        </p:nvSpPr>
        <p:spPr>
          <a:xfrm>
            <a:off x="2940450" y="1152475"/>
            <a:ext cx="5891700" cy="3416400"/>
          </a:xfrm>
          <a:prstGeom prst="rect">
            <a:avLst/>
          </a:prstGeom>
        </p:spPr>
        <p:txBody>
          <a:bodyPr spcFirstLastPara="1" wrap="square" lIns="91425" tIns="91425" rIns="91425" bIns="91425" anchor="t" anchorCtr="0">
            <a:noAutofit/>
          </a:bodyPr>
          <a:lstStyle/>
          <a:p>
            <a:pPr marL="285750" indent="-285750">
              <a:spcAft>
                <a:spcPts val="1600"/>
              </a:spcAft>
            </a:pPr>
            <a:r>
              <a:rPr lang="en-US" dirty="0" smtClean="0"/>
              <a:t>Computer scientists should not sing, generally</a:t>
            </a:r>
          </a:p>
          <a:p>
            <a:pPr marL="285750" indent="-285750">
              <a:spcAft>
                <a:spcPts val="1600"/>
              </a:spcAft>
            </a:pPr>
            <a:r>
              <a:rPr lang="en-US" dirty="0" smtClean="0"/>
              <a:t>The fundamental matrix has a rank deficiency (rank 2) and 7 degrees of freedom. The fundamental matrix equation always equals 0. </a:t>
            </a:r>
          </a:p>
          <a:p>
            <a:pPr marL="285750" indent="-285750">
              <a:spcAft>
                <a:spcPts val="1600"/>
              </a:spcAft>
            </a:pPr>
            <a:r>
              <a:rPr lang="en-US" dirty="0" smtClean="0"/>
              <a:t>Trying to estimate with a coplanar set of points will result in a degenerate set.</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3: RANSAC Iterations Questions</a:t>
            </a:r>
            <a:endParaRPr/>
          </a:p>
        </p:txBody>
      </p:sp>
      <p:sp>
        <p:nvSpPr>
          <p:cNvPr id="126" name="Google Shape;126;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Delete the questions and type your answers to the three RANSAC Iterations questions from the </a:t>
            </a:r>
            <a:r>
              <a:rPr lang="en" dirty="0" err="1"/>
              <a:t>jupyter</a:t>
            </a:r>
            <a:r>
              <a:rPr lang="en" dirty="0"/>
              <a:t> notebook below:</a:t>
            </a:r>
            <a:endParaRPr dirty="0"/>
          </a:p>
          <a:p>
            <a:pPr>
              <a:buFont typeface="+mj-lt"/>
              <a:buAutoNum type="arabicPeriod"/>
            </a:pPr>
            <a:r>
              <a:rPr lang="en-US" sz="1600" dirty="0" smtClean="0"/>
              <a:t>9 point correspondences per iteration. p </a:t>
            </a:r>
            <a:r>
              <a:rPr lang="en-US" sz="1600" dirty="0"/>
              <a:t>= 0.90, k = 9, P = </a:t>
            </a:r>
            <a:r>
              <a:rPr lang="en-US" sz="1600" dirty="0" smtClean="0"/>
              <a:t>0.999. </a:t>
            </a:r>
            <a:r>
              <a:rPr lang="en-US" sz="1600" dirty="0" err="1" smtClean="0"/>
              <a:t>Num_rounds</a:t>
            </a:r>
            <a:r>
              <a:rPr lang="en-US" sz="1600" dirty="0" smtClean="0"/>
              <a:t> </a:t>
            </a:r>
            <a:r>
              <a:rPr lang="en-US" sz="1600" dirty="0"/>
              <a:t>&gt; log(1-P)/ </a:t>
            </a:r>
            <a:r>
              <a:rPr lang="en-US" sz="1600" dirty="0" smtClean="0"/>
              <a:t>log(1-p^k). </a:t>
            </a:r>
            <a:r>
              <a:rPr lang="en-US" sz="1600" dirty="0" err="1" smtClean="0"/>
              <a:t>Num_roiunds</a:t>
            </a:r>
            <a:r>
              <a:rPr lang="en-US" sz="1600" dirty="0" smtClean="0"/>
              <a:t> </a:t>
            </a:r>
            <a:r>
              <a:rPr lang="en-US" sz="1600" dirty="0"/>
              <a:t>= 15 iterations. </a:t>
            </a:r>
            <a:endParaRPr lang="en-US" sz="1600" dirty="0"/>
          </a:p>
          <a:p>
            <a:pPr marL="457200" lvl="0" indent="-330200" algn="l" rtl="0">
              <a:spcBef>
                <a:spcPts val="0"/>
              </a:spcBef>
              <a:spcAft>
                <a:spcPts val="0"/>
              </a:spcAft>
              <a:buSzPts val="1600"/>
              <a:buAutoNum type="arabicPeriod"/>
            </a:pPr>
            <a:r>
              <a:rPr lang="en-US" sz="1600" dirty="0" smtClean="0"/>
              <a:t>Same equation as above but with k = 18. </a:t>
            </a:r>
            <a:r>
              <a:rPr lang="en-US" sz="1600" dirty="0" err="1" smtClean="0"/>
              <a:t>Num_rounds</a:t>
            </a:r>
            <a:r>
              <a:rPr lang="en-US" sz="1600" dirty="0" smtClean="0"/>
              <a:t> = 43</a:t>
            </a:r>
          </a:p>
          <a:p>
            <a:pPr marL="457200" lvl="0" indent="-330200" algn="l" rtl="0">
              <a:spcBef>
                <a:spcPts val="0"/>
              </a:spcBef>
              <a:spcAft>
                <a:spcPts val="0"/>
              </a:spcAft>
              <a:buSzPts val="1600"/>
              <a:buAutoNum type="arabicPeriod"/>
            </a:pPr>
            <a:r>
              <a:rPr lang="en-US" sz="1600" dirty="0" smtClean="0"/>
              <a:t>For 9 point correspondences, same equation as part 1 with p = 0.7, so </a:t>
            </a:r>
            <a:r>
              <a:rPr lang="en-US" sz="1600" dirty="0" err="1" smtClean="0"/>
              <a:t>Num_rounds</a:t>
            </a:r>
            <a:r>
              <a:rPr lang="en-US" sz="1600" dirty="0" smtClean="0"/>
              <a:t> = 168. For 18 points, same equation as part 2 with p = 0.7, </a:t>
            </a:r>
            <a:r>
              <a:rPr lang="en-US" sz="1600" dirty="0" err="1" smtClean="0"/>
              <a:t>sp</a:t>
            </a:r>
            <a:r>
              <a:rPr lang="en-US" sz="1600" dirty="0" smtClean="0"/>
              <a:t> </a:t>
            </a:r>
            <a:r>
              <a:rPr lang="en-US" sz="1600" dirty="0" err="1" smtClean="0"/>
              <a:t>Num_rounds</a:t>
            </a:r>
            <a:r>
              <a:rPr lang="en-US" sz="1600" dirty="0" smtClean="0"/>
              <a:t> = 4239</a:t>
            </a:r>
            <a:endParaRPr lang="en-US" sz="1600" dirty="0" smtClean="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3: RANSAC Implementation</a:t>
            </a:r>
            <a:endParaRPr/>
          </a:p>
        </p:txBody>
      </p:sp>
      <p:pic>
        <p:nvPicPr>
          <p:cNvPr id="3" name="Picture 2"/>
          <p:cNvPicPr>
            <a:picLocks noChangeAspect="1"/>
          </p:cNvPicPr>
          <p:nvPr/>
        </p:nvPicPr>
        <p:blipFill>
          <a:blip r:embed="rId3"/>
          <a:stretch>
            <a:fillRect/>
          </a:stretch>
        </p:blipFill>
        <p:spPr>
          <a:xfrm>
            <a:off x="1017500" y="1017725"/>
            <a:ext cx="6607666" cy="409359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3: RANSAC Extra Credit!!!</a:t>
            </a:r>
            <a:endParaRPr/>
          </a:p>
        </p:txBody>
      </p:sp>
      <p:sp>
        <p:nvSpPr>
          <p:cNvPr id="138" name="Google Shape;138;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Paste a </a:t>
            </a:r>
            <a:r>
              <a:rPr lang="en" i="1"/>
              <a:t>second</a:t>
            </a:r>
            <a:r>
              <a:rPr lang="en"/>
              <a:t> image pair that </a:t>
            </a:r>
            <a:r>
              <a:rPr lang="en" i="1"/>
              <a:t>you created</a:t>
            </a:r>
            <a:r>
              <a:rPr lang="en"/>
              <a:t> demonstrating the use of your RANSAC algorithm in a </a:t>
            </a:r>
            <a:r>
              <a:rPr lang="en" i="1"/>
              <a:t>different</a:t>
            </a:r>
            <a:r>
              <a:rPr lang="en"/>
              <a:t> environment, and reflect on how your code relates to the RANSAC song. </a:t>
            </a:r>
            <a:r>
              <a:rPr lang="en" u="sng">
                <a:solidFill>
                  <a:schemeClr val="hlink"/>
                </a:solidFill>
                <a:hlinkClick r:id="rId3"/>
              </a:rPr>
              <a:t>https://www.youtube.com/watch?v=1YNjMxxXO-E</a:t>
            </a:r>
            <a:endParaRPr/>
          </a:p>
          <a:p>
            <a:pPr marL="0" lvl="0" indent="0" algn="l" rtl="0">
              <a:spcBef>
                <a:spcPts val="1600"/>
              </a:spcBef>
              <a:spcAft>
                <a:spcPts val="16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Tests</a:t>
            </a:r>
            <a:endParaRPr/>
          </a:p>
        </p:txBody>
      </p:sp>
      <p:sp>
        <p:nvSpPr>
          <p:cNvPr id="144" name="Google Shape;144;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t>*Note: I ran “cd </a:t>
            </a:r>
            <a:r>
              <a:rPr lang="en-US" dirty="0" err="1" smtClean="0"/>
              <a:t>unit_tests</a:t>
            </a:r>
            <a:r>
              <a:rPr lang="en-US" dirty="0" smtClean="0"/>
              <a:t>” and then ran “</a:t>
            </a:r>
            <a:r>
              <a:rPr lang="en-US" dirty="0" err="1" smtClean="0"/>
              <a:t>pytest</a:t>
            </a:r>
            <a:r>
              <a:rPr lang="en-US" dirty="0" smtClean="0"/>
              <a:t> .”</a:t>
            </a:r>
            <a:endParaRPr dirty="0"/>
          </a:p>
        </p:txBody>
      </p:sp>
      <p:pic>
        <p:nvPicPr>
          <p:cNvPr id="2" name="Picture 1"/>
          <p:cNvPicPr>
            <a:picLocks noChangeAspect="1"/>
          </p:cNvPicPr>
          <p:nvPr/>
        </p:nvPicPr>
        <p:blipFill>
          <a:blip r:embed="rId3"/>
          <a:stretch>
            <a:fillRect/>
          </a:stretch>
        </p:blipFill>
        <p:spPr>
          <a:xfrm>
            <a:off x="1309608" y="1994296"/>
            <a:ext cx="6090833" cy="287507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50" name="Google Shape;150;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t>I always wondered how the 3D reconstruction I had seen from, honestly, spy movies worked but also kind of assumed it was science fiction. Then, Professor </a:t>
            </a:r>
            <a:r>
              <a:rPr lang="en-US" dirty="0" err="1" smtClean="0"/>
              <a:t>Dellaert</a:t>
            </a:r>
            <a:r>
              <a:rPr lang="en-US" dirty="0" smtClean="0"/>
              <a:t> showed us the city reconstruction project his former colleague worked on and it was really fascinating. The concept of triangulation to infer 3D relationships from 2D images made intuitive sense to me but diving into the nitty gritty math of it all was eye-opening. I learned how we relate the points in on 2D image to the frame of another image, creating a mathematical representation of this relationship. Challenges I ran into during this project included getting the </a:t>
            </a:r>
            <a:r>
              <a:rPr lang="en-US" dirty="0" err="1" smtClean="0"/>
              <a:t>epipolar</a:t>
            </a:r>
            <a:r>
              <a:rPr lang="en-US" dirty="0" smtClean="0"/>
              <a:t> lines to converge as neatly as I had seen in class and in examples.</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Code results (do not modify this slide!)</a:t>
            </a:r>
            <a:endParaRPr/>
          </a:p>
        </p:txBody>
      </p:sp>
      <p:sp>
        <p:nvSpPr>
          <p:cNvPr id="156" name="Google Shape;156;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1</a:t>
            </a:r>
            <a:endParaRPr/>
          </a:p>
          <a:p>
            <a:pPr marL="0" lvl="0" indent="0" algn="l" rtl="0">
              <a:spcBef>
                <a:spcPts val="1600"/>
              </a:spcBef>
              <a:spcAft>
                <a:spcPts val="0"/>
              </a:spcAft>
              <a:buNone/>
            </a:pPr>
            <a:endParaRPr/>
          </a:p>
          <a:p>
            <a:pPr marL="0" lvl="0" indent="0" algn="l" rtl="0">
              <a:spcBef>
                <a:spcPts val="1600"/>
              </a:spcBef>
              <a:spcAft>
                <a:spcPts val="0"/>
              </a:spcAft>
              <a:buNone/>
            </a:pPr>
            <a:r>
              <a:rPr lang="en"/>
              <a:t>Part 2</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Part 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1: Projection Matrix</a:t>
            </a:r>
            <a:r>
              <a:rPr lang="en" sz="1100" dirty="0"/>
              <a:t> </a:t>
            </a:r>
            <a:endParaRPr dirty="0"/>
          </a:p>
        </p:txBody>
      </p:sp>
      <p:pic>
        <p:nvPicPr>
          <p:cNvPr id="2" name="Picture 1"/>
          <p:cNvPicPr>
            <a:picLocks noChangeAspect="1"/>
          </p:cNvPicPr>
          <p:nvPr/>
        </p:nvPicPr>
        <p:blipFill>
          <a:blip r:embed="rId3"/>
          <a:stretch>
            <a:fillRect/>
          </a:stretch>
        </p:blipFill>
        <p:spPr>
          <a:xfrm>
            <a:off x="131980" y="1491873"/>
            <a:ext cx="4452000" cy="2878649"/>
          </a:xfrm>
          <a:prstGeom prst="rect">
            <a:avLst/>
          </a:prstGeom>
        </p:spPr>
      </p:pic>
      <p:pic>
        <p:nvPicPr>
          <p:cNvPr id="3" name="Picture 2"/>
          <p:cNvPicPr>
            <a:picLocks noChangeAspect="1"/>
          </p:cNvPicPr>
          <p:nvPr/>
        </p:nvPicPr>
        <p:blipFill>
          <a:blip r:embed="rId4"/>
          <a:stretch>
            <a:fillRect/>
          </a:stretch>
        </p:blipFill>
        <p:spPr>
          <a:xfrm>
            <a:off x="5010184" y="95089"/>
            <a:ext cx="3459640" cy="2517797"/>
          </a:xfrm>
          <a:prstGeom prst="rect">
            <a:avLst/>
          </a:prstGeom>
        </p:spPr>
      </p:pic>
      <p:pic>
        <p:nvPicPr>
          <p:cNvPr id="4" name="Picture 3"/>
          <p:cNvPicPr>
            <a:picLocks noChangeAspect="1"/>
          </p:cNvPicPr>
          <p:nvPr/>
        </p:nvPicPr>
        <p:blipFill>
          <a:blip r:embed="rId5"/>
          <a:stretch>
            <a:fillRect/>
          </a:stretch>
        </p:blipFill>
        <p:spPr>
          <a:xfrm>
            <a:off x="5152558" y="2612886"/>
            <a:ext cx="3317266" cy="246150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1: Projection Matrix</a:t>
            </a:r>
            <a:r>
              <a:rPr lang="en" sz="1100"/>
              <a:t> </a:t>
            </a:r>
            <a:endParaRPr/>
          </a:p>
        </p:txBody>
      </p:sp>
      <p:pic>
        <p:nvPicPr>
          <p:cNvPr id="5" name="Picture 4"/>
          <p:cNvPicPr>
            <a:picLocks noChangeAspect="1"/>
          </p:cNvPicPr>
          <p:nvPr/>
        </p:nvPicPr>
        <p:blipFill>
          <a:blip r:embed="rId3"/>
          <a:stretch>
            <a:fillRect/>
          </a:stretch>
        </p:blipFill>
        <p:spPr>
          <a:xfrm>
            <a:off x="5230368" y="2532183"/>
            <a:ext cx="3459640" cy="2517797"/>
          </a:xfrm>
          <a:prstGeom prst="rect">
            <a:avLst/>
          </a:prstGeom>
        </p:spPr>
      </p:pic>
      <p:pic>
        <p:nvPicPr>
          <p:cNvPr id="6" name="Picture 5"/>
          <p:cNvPicPr>
            <a:picLocks noChangeAspect="1"/>
          </p:cNvPicPr>
          <p:nvPr/>
        </p:nvPicPr>
        <p:blipFill>
          <a:blip r:embed="rId4"/>
          <a:stretch>
            <a:fillRect/>
          </a:stretch>
        </p:blipFill>
        <p:spPr>
          <a:xfrm>
            <a:off x="5515034" y="166781"/>
            <a:ext cx="3317266" cy="2461508"/>
          </a:xfrm>
          <a:prstGeom prst="rect">
            <a:avLst/>
          </a:prstGeom>
        </p:spPr>
      </p:pic>
      <p:pic>
        <p:nvPicPr>
          <p:cNvPr id="2" name="Picture 1"/>
          <p:cNvPicPr>
            <a:picLocks noChangeAspect="1"/>
          </p:cNvPicPr>
          <p:nvPr/>
        </p:nvPicPr>
        <p:blipFill>
          <a:blip r:embed="rId5"/>
          <a:stretch>
            <a:fillRect/>
          </a:stretch>
        </p:blipFill>
        <p:spPr>
          <a:xfrm>
            <a:off x="218914" y="1017725"/>
            <a:ext cx="3097055" cy="2050939"/>
          </a:xfrm>
          <a:prstGeom prst="rect">
            <a:avLst/>
          </a:prstGeom>
        </p:spPr>
      </p:pic>
      <p:pic>
        <p:nvPicPr>
          <p:cNvPr id="4" name="Picture 3"/>
          <p:cNvPicPr>
            <a:picLocks noChangeAspect="1"/>
          </p:cNvPicPr>
          <p:nvPr/>
        </p:nvPicPr>
        <p:blipFill>
          <a:blip r:embed="rId6"/>
          <a:stretch>
            <a:fillRect/>
          </a:stretch>
        </p:blipFill>
        <p:spPr>
          <a:xfrm>
            <a:off x="1784350" y="2977668"/>
            <a:ext cx="3190606" cy="216583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1: Projection Matrix</a:t>
            </a:r>
            <a:r>
              <a:rPr lang="en" sz="1100"/>
              <a:t> </a:t>
            </a:r>
            <a:endParaRPr/>
          </a:p>
        </p:txBody>
      </p:sp>
      <p:sp>
        <p:nvSpPr>
          <p:cNvPr id="75" name="Google Shape;75;p16"/>
          <p:cNvSpPr txBox="1">
            <a:spLocks noGrp="1"/>
          </p:cNvSpPr>
          <p:nvPr>
            <p:ph type="body" idx="4294967295"/>
          </p:nvPr>
        </p:nvSpPr>
        <p:spPr>
          <a:xfrm>
            <a:off x="1611150" y="1161475"/>
            <a:ext cx="5921700" cy="34164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Clr>
                <a:schemeClr val="dk1"/>
              </a:buClr>
              <a:buSzPts val="1100"/>
              <a:buFont typeface="Arial"/>
              <a:buNone/>
            </a:pPr>
            <a:r>
              <a:rPr lang="en" sz="1400">
                <a:solidFill>
                  <a:schemeClr val="dk1"/>
                </a:solidFill>
              </a:rPr>
              <a:t>&lt;insert visualization of both camera poses here&gt;</a:t>
            </a:r>
            <a:endParaRPr sz="1400">
              <a:solidFill>
                <a:schemeClr val="dk1"/>
              </a:solidFill>
            </a:endParaRPr>
          </a:p>
          <a:p>
            <a:pPr marL="0" lvl="0" indent="0" algn="l" rtl="0">
              <a:spcBef>
                <a:spcPts val="0"/>
              </a:spcBef>
              <a:spcAft>
                <a:spcPts val="1600"/>
              </a:spcAft>
              <a:buNone/>
            </a:pPr>
            <a:endParaRPr sz="1400">
              <a:solidFill>
                <a:schemeClr val="dk1"/>
              </a:solidFill>
            </a:endParaRPr>
          </a:p>
        </p:txBody>
      </p:sp>
      <p:pic>
        <p:nvPicPr>
          <p:cNvPr id="3" name="Picture 2"/>
          <p:cNvPicPr>
            <a:picLocks noChangeAspect="1"/>
          </p:cNvPicPr>
          <p:nvPr/>
        </p:nvPicPr>
        <p:blipFill>
          <a:blip r:embed="rId3"/>
          <a:stretch>
            <a:fillRect/>
          </a:stretch>
        </p:blipFill>
        <p:spPr>
          <a:xfrm>
            <a:off x="1417880" y="1090155"/>
            <a:ext cx="5765800" cy="3784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1: Projection Matrix</a:t>
            </a:r>
            <a:r>
              <a:rPr lang="en" sz="1100" dirty="0"/>
              <a:t> </a:t>
            </a:r>
            <a:endParaRPr dirty="0"/>
          </a:p>
        </p:txBody>
      </p:sp>
      <p:sp>
        <p:nvSpPr>
          <p:cNvPr id="81" name="Google Shape;81;p17"/>
          <p:cNvSpPr txBox="1">
            <a:spLocks noGrp="1"/>
          </p:cNvSpPr>
          <p:nvPr>
            <p:ph type="body" idx="4294967295"/>
          </p:nvPr>
        </p:nvSpPr>
        <p:spPr>
          <a:xfrm>
            <a:off x="433043" y="1183472"/>
            <a:ext cx="8124900" cy="3416400"/>
          </a:xfrm>
          <a:prstGeom prst="rect">
            <a:avLst/>
          </a:prstGeom>
        </p:spPr>
        <p:txBody>
          <a:bodyPr spcFirstLastPara="1" wrap="square" lIns="91425" tIns="91425" rIns="91425" bIns="91425" anchor="t" anchorCtr="0">
            <a:noAutofit/>
          </a:bodyPr>
          <a:lstStyle/>
          <a:p>
            <a:pPr marL="0" lvl="0" indent="0" algn="ctr" rtl="0">
              <a:lnSpc>
                <a:spcPct val="115000"/>
              </a:lnSpc>
              <a:spcBef>
                <a:spcPts val="1600"/>
              </a:spcBef>
              <a:spcAft>
                <a:spcPts val="0"/>
              </a:spcAft>
              <a:buClr>
                <a:schemeClr val="dk1"/>
              </a:buClr>
              <a:buSzPts val="1100"/>
              <a:buFont typeface="Arial"/>
              <a:buNone/>
            </a:pPr>
            <a:r>
              <a:rPr lang="en" sz="1400" dirty="0"/>
              <a:t>&lt;your answers and images for the report questions</a:t>
            </a:r>
            <a:r>
              <a:rPr lang="en" sz="1400" dirty="0" smtClean="0"/>
              <a:t>&gt;</a:t>
            </a:r>
            <a:endParaRPr lang="en-US" sz="1400" dirty="0" smtClean="0"/>
          </a:p>
          <a:p>
            <a:r>
              <a:rPr lang="en-US" sz="1400" dirty="0" smtClean="0"/>
              <a:t>Changing any of the coordinates of the camera coordinates would result in the a change in the opposite direction (</a:t>
            </a:r>
            <a:r>
              <a:rPr lang="en-US" sz="1400" dirty="0"/>
              <a:t>i</a:t>
            </a:r>
            <a:r>
              <a:rPr lang="en-US" sz="1400" dirty="0" smtClean="0"/>
              <a:t>.e. increasing camera coordinates will result in decrease of the projected coordinates) of the projected points.</a:t>
            </a:r>
          </a:p>
          <a:p>
            <a:pPr lvl="1"/>
            <a:endParaRPr lang="en-US" sz="1000" dirty="0"/>
          </a:p>
          <a:p>
            <a:r>
              <a:rPr lang="en-US" sz="1400" dirty="0" smtClean="0"/>
              <a:t>I increased the camera coordinates by 3 in each </a:t>
            </a:r>
          </a:p>
          <a:p>
            <a:r>
              <a:rPr lang="en-US" sz="1400" dirty="0"/>
              <a:t>c</a:t>
            </a:r>
            <a:r>
              <a:rPr lang="en-US" sz="1400" dirty="0" smtClean="0"/>
              <a:t>oordinate and the resulting projection matrix </a:t>
            </a:r>
          </a:p>
          <a:p>
            <a:r>
              <a:rPr lang="en-US" sz="1400" dirty="0" smtClean="0"/>
              <a:t>shows a decrease by 3 in each coordinate. The</a:t>
            </a:r>
          </a:p>
          <a:p>
            <a:r>
              <a:rPr lang="en-US" sz="1400" dirty="0" smtClean="0"/>
              <a:t>results are as expected</a:t>
            </a:r>
            <a:endParaRPr lang="en-US" sz="1400" dirty="0"/>
          </a:p>
          <a:p>
            <a:pPr marL="0" lvl="0" indent="0" algn="ctr" rtl="0">
              <a:lnSpc>
                <a:spcPct val="115000"/>
              </a:lnSpc>
              <a:spcBef>
                <a:spcPts val="1600"/>
              </a:spcBef>
              <a:spcAft>
                <a:spcPts val="0"/>
              </a:spcAft>
              <a:buClr>
                <a:schemeClr val="dk1"/>
              </a:buClr>
              <a:buSzPts val="1100"/>
              <a:buFont typeface="Arial"/>
              <a:buNone/>
            </a:pPr>
            <a:endParaRPr sz="1400" dirty="0"/>
          </a:p>
          <a:p>
            <a:pPr marL="0" lvl="0" indent="0" algn="l" rtl="0">
              <a:spcBef>
                <a:spcPts val="0"/>
              </a:spcBef>
              <a:spcAft>
                <a:spcPts val="1600"/>
              </a:spcAft>
              <a:buNone/>
            </a:pPr>
            <a:endParaRPr sz="1400" dirty="0"/>
          </a:p>
        </p:txBody>
      </p:sp>
      <p:pic>
        <p:nvPicPr>
          <p:cNvPr id="2" name="Picture 1"/>
          <p:cNvPicPr>
            <a:picLocks noChangeAspect="1"/>
          </p:cNvPicPr>
          <p:nvPr/>
        </p:nvPicPr>
        <p:blipFill>
          <a:blip r:embed="rId3"/>
          <a:stretch>
            <a:fillRect/>
          </a:stretch>
        </p:blipFill>
        <p:spPr>
          <a:xfrm>
            <a:off x="5267702" y="2555198"/>
            <a:ext cx="3194373" cy="204467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Fundamental Matrix Estimation</a:t>
            </a:r>
            <a:endParaRPr/>
          </a:p>
        </p:txBody>
      </p:sp>
      <p:sp>
        <p:nvSpPr>
          <p:cNvPr id="87" name="Google Shape;87;p18"/>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t>Room: Left Image with Epipolar Lines</a:t>
            </a:r>
            <a:endParaRPr b="1"/>
          </a:p>
          <a:p>
            <a:pPr marL="0" lvl="0" indent="0" algn="l" rtl="0">
              <a:spcBef>
                <a:spcPts val="1600"/>
              </a:spcBef>
              <a:spcAft>
                <a:spcPts val="1600"/>
              </a:spcAft>
              <a:buNone/>
            </a:pPr>
            <a:r>
              <a:rPr lang="en"/>
              <a:t>&lt;insert your image here&gt;</a:t>
            </a:r>
            <a:endParaRPr/>
          </a:p>
        </p:txBody>
      </p:sp>
      <p:sp>
        <p:nvSpPr>
          <p:cNvPr id="88" name="Google Shape;88;p1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t>Room: Right Image with Epipolar Lines</a:t>
            </a:r>
            <a:endParaRPr/>
          </a:p>
          <a:p>
            <a:pPr marL="0" lvl="0" indent="0" algn="l" rtl="0">
              <a:spcBef>
                <a:spcPts val="1600"/>
              </a:spcBef>
              <a:spcAft>
                <a:spcPts val="1600"/>
              </a:spcAft>
              <a:buNone/>
            </a:pPr>
            <a:r>
              <a:rPr lang="en"/>
              <a:t>&lt;insert your image here&gt;</a:t>
            </a:r>
            <a:endParaRPr/>
          </a:p>
        </p:txBody>
      </p:sp>
      <p:pic>
        <p:nvPicPr>
          <p:cNvPr id="2" name="Picture 1"/>
          <p:cNvPicPr>
            <a:picLocks noChangeAspect="1"/>
          </p:cNvPicPr>
          <p:nvPr/>
        </p:nvPicPr>
        <p:blipFill>
          <a:blip r:embed="rId3"/>
          <a:stretch>
            <a:fillRect/>
          </a:stretch>
        </p:blipFill>
        <p:spPr>
          <a:xfrm>
            <a:off x="95466" y="1530201"/>
            <a:ext cx="4241403" cy="2879068"/>
          </a:xfrm>
          <a:prstGeom prst="rect">
            <a:avLst/>
          </a:prstGeom>
        </p:spPr>
      </p:pic>
      <p:pic>
        <p:nvPicPr>
          <p:cNvPr id="3" name="Picture 2"/>
          <p:cNvPicPr>
            <a:picLocks noChangeAspect="1"/>
          </p:cNvPicPr>
          <p:nvPr/>
        </p:nvPicPr>
        <p:blipFill>
          <a:blip r:embed="rId4"/>
          <a:stretch>
            <a:fillRect/>
          </a:stretch>
        </p:blipFill>
        <p:spPr>
          <a:xfrm>
            <a:off x="4440253" y="1530201"/>
            <a:ext cx="4392047" cy="294974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Fundamental Matrix Estimation</a:t>
            </a:r>
            <a:endParaRPr/>
          </a:p>
        </p:txBody>
      </p:sp>
      <p:sp>
        <p:nvSpPr>
          <p:cNvPr id="94" name="Google Shape;94;p19"/>
          <p:cNvSpPr txBox="1">
            <a:spLocks noGrp="1"/>
          </p:cNvSpPr>
          <p:nvPr>
            <p:ph type="body" idx="1"/>
          </p:nvPr>
        </p:nvSpPr>
        <p:spPr>
          <a:xfrm>
            <a:off x="2572050" y="1152475"/>
            <a:ext cx="3999900" cy="5910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Fundamental Matrix Estimation Result:</a:t>
            </a:r>
            <a:endParaRPr dirty="0"/>
          </a:p>
          <a:p>
            <a:pPr marL="0" lvl="0" indent="0" algn="l" rtl="0">
              <a:spcBef>
                <a:spcPts val="1600"/>
              </a:spcBef>
              <a:spcAft>
                <a:spcPts val="1600"/>
              </a:spcAft>
              <a:buNone/>
            </a:pPr>
            <a:endParaRPr lang="en-US" dirty="0" smtClean="0"/>
          </a:p>
          <a:p>
            <a:pPr marL="0" lvl="0" indent="0" algn="l" rtl="0">
              <a:spcBef>
                <a:spcPts val="1600"/>
              </a:spcBef>
              <a:spcAft>
                <a:spcPts val="1600"/>
              </a:spcAft>
              <a:buNone/>
            </a:pPr>
            <a:endParaRPr dirty="0"/>
          </a:p>
        </p:txBody>
      </p:sp>
      <p:pic>
        <p:nvPicPr>
          <p:cNvPr id="2" name="Picture 1"/>
          <p:cNvPicPr>
            <a:picLocks noChangeAspect="1"/>
          </p:cNvPicPr>
          <p:nvPr/>
        </p:nvPicPr>
        <p:blipFill>
          <a:blip r:embed="rId3"/>
          <a:stretch>
            <a:fillRect/>
          </a:stretch>
        </p:blipFill>
        <p:spPr>
          <a:xfrm>
            <a:off x="1733550" y="2171700"/>
            <a:ext cx="5676900" cy="8001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Fundamental Matrix Estimation: Your Images</a:t>
            </a:r>
            <a:endParaRPr/>
          </a:p>
        </p:txBody>
      </p:sp>
      <p:sp>
        <p:nvSpPr>
          <p:cNvPr id="100" name="Google Shape;100;p2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t>Your Image: Left Image with </a:t>
            </a:r>
            <a:r>
              <a:rPr lang="en" b="1" dirty="0" err="1"/>
              <a:t>Epipolar</a:t>
            </a:r>
            <a:r>
              <a:rPr lang="en" b="1" dirty="0"/>
              <a:t> Lines</a:t>
            </a:r>
            <a:endParaRPr b="1" dirty="0"/>
          </a:p>
          <a:p>
            <a:pPr marL="0" lvl="0" indent="0" algn="l" rtl="0">
              <a:spcBef>
                <a:spcPts val="1600"/>
              </a:spcBef>
              <a:spcAft>
                <a:spcPts val="1600"/>
              </a:spcAft>
              <a:buNone/>
            </a:pPr>
            <a:r>
              <a:rPr lang="en" dirty="0"/>
              <a:t>&lt;insert your image here&gt;</a:t>
            </a:r>
            <a:endParaRPr dirty="0"/>
          </a:p>
        </p:txBody>
      </p:sp>
      <p:sp>
        <p:nvSpPr>
          <p:cNvPr id="101" name="Google Shape;101;p2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t>Your Image: Right Image with </a:t>
            </a:r>
            <a:r>
              <a:rPr lang="en" b="1" dirty="0" err="1"/>
              <a:t>Epipolar</a:t>
            </a:r>
            <a:r>
              <a:rPr lang="en" b="1" dirty="0"/>
              <a:t> Lines</a:t>
            </a:r>
            <a:endParaRPr dirty="0"/>
          </a:p>
          <a:p>
            <a:pPr marL="0" lvl="0" indent="0" algn="l" rtl="0">
              <a:spcBef>
                <a:spcPts val="1600"/>
              </a:spcBef>
              <a:spcAft>
                <a:spcPts val="1600"/>
              </a:spcAft>
              <a:buNone/>
            </a:pPr>
            <a:r>
              <a:rPr lang="en" dirty="0"/>
              <a:t>&lt;insert your image here&gt;</a:t>
            </a:r>
            <a:endParaRPr dirty="0"/>
          </a:p>
        </p:txBody>
      </p:sp>
      <p:pic>
        <p:nvPicPr>
          <p:cNvPr id="2" name="Picture 1"/>
          <p:cNvPicPr>
            <a:picLocks noChangeAspect="1"/>
          </p:cNvPicPr>
          <p:nvPr/>
        </p:nvPicPr>
        <p:blipFill>
          <a:blip r:embed="rId3"/>
          <a:stretch>
            <a:fillRect/>
          </a:stretch>
        </p:blipFill>
        <p:spPr>
          <a:xfrm>
            <a:off x="0" y="1550856"/>
            <a:ext cx="9144000" cy="331264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Fundamental Matrix Estimation: Your Image</a:t>
            </a:r>
            <a:endParaRPr/>
          </a:p>
        </p:txBody>
      </p:sp>
      <p:sp>
        <p:nvSpPr>
          <p:cNvPr id="107" name="Google Shape;107;p21"/>
          <p:cNvSpPr txBox="1">
            <a:spLocks noGrp="1"/>
          </p:cNvSpPr>
          <p:nvPr>
            <p:ph type="body" idx="1"/>
          </p:nvPr>
        </p:nvSpPr>
        <p:spPr>
          <a:xfrm>
            <a:off x="2572050" y="1152475"/>
            <a:ext cx="3999900" cy="6143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Fundamental Matrix Estimation Result</a:t>
            </a:r>
            <a:r>
              <a:rPr lang="en" dirty="0" smtClean="0"/>
              <a:t>:</a:t>
            </a:r>
            <a:endParaRPr dirty="0"/>
          </a:p>
        </p:txBody>
      </p:sp>
      <p:pic>
        <p:nvPicPr>
          <p:cNvPr id="2" name="Picture 1"/>
          <p:cNvPicPr>
            <a:picLocks noChangeAspect="1"/>
          </p:cNvPicPr>
          <p:nvPr/>
        </p:nvPicPr>
        <p:blipFill>
          <a:blip r:embed="rId3"/>
          <a:stretch>
            <a:fillRect/>
          </a:stretch>
        </p:blipFill>
        <p:spPr>
          <a:xfrm>
            <a:off x="1599770" y="2180095"/>
            <a:ext cx="5588000" cy="87630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305</TotalTime>
  <Words>904</Words>
  <Application>Microsoft Macintosh PowerPoint</Application>
  <PresentationFormat>On-screen Show (16:9)</PresentationFormat>
  <Paragraphs>61</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Noto Sans</vt:lpstr>
      <vt:lpstr>Arial</vt:lpstr>
      <vt:lpstr>Simple Light</vt:lpstr>
      <vt:lpstr>CS 4476 Project 3</vt:lpstr>
      <vt:lpstr>Part 1: Projection Matrix </vt:lpstr>
      <vt:lpstr>Part 1: Projection Matrix </vt:lpstr>
      <vt:lpstr>Part 1: Projection Matrix </vt:lpstr>
      <vt:lpstr>Part 1: Projection Matrix </vt:lpstr>
      <vt:lpstr>Part 2: Fundamental Matrix Estimation</vt:lpstr>
      <vt:lpstr>Part 2: Fundamental Matrix Estimation</vt:lpstr>
      <vt:lpstr>Part 2: Fundamental Matrix Estimation: Your Images</vt:lpstr>
      <vt:lpstr>Part 2: Fundamental Matrix Estimation: Your Image</vt:lpstr>
      <vt:lpstr>Part 2: Reflection Questions</vt:lpstr>
      <vt:lpstr>Part 2: Extra Credit: Fundamental Matrix Song</vt:lpstr>
      <vt:lpstr>Part 3: RANSAC Iterations Questions</vt:lpstr>
      <vt:lpstr>Part 3: RANSAC Implementation</vt:lpstr>
      <vt:lpstr>Part 3: RANSAC Extra Credit!!!</vt:lpstr>
      <vt:lpstr>Tests</vt:lpstr>
      <vt:lpstr>Conclusions</vt:lpstr>
      <vt:lpstr>Code results (do not modify this slide!)</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4476 Project 3</dc:title>
  <cp:lastModifiedBy>Rathie, Ashwin G</cp:lastModifiedBy>
  <cp:revision>12</cp:revision>
  <cp:lastPrinted>2019-10-22T05:46:35Z</cp:lastPrinted>
  <dcterms:modified xsi:type="dcterms:W3CDTF">2019-10-22T05:46:59Z</dcterms:modified>
</cp:coreProperties>
</file>